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3"/>
  </p:notesMasterIdLst>
  <p:sldIdLst>
    <p:sldId id="256" r:id="rId2"/>
    <p:sldId id="266" r:id="rId3"/>
    <p:sldId id="257" r:id="rId4"/>
    <p:sldId id="258" r:id="rId5"/>
    <p:sldId id="259" r:id="rId6"/>
    <p:sldId id="264" r:id="rId7"/>
    <p:sldId id="263" r:id="rId8"/>
    <p:sldId id="262" r:id="rId9"/>
    <p:sldId id="261" r:id="rId10"/>
    <p:sldId id="260"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32" autoAdjust="0"/>
    <p:restoredTop sz="94660"/>
  </p:normalViewPr>
  <p:slideViewPr>
    <p:cSldViewPr>
      <p:cViewPr>
        <p:scale>
          <a:sx n="84" d="100"/>
          <a:sy n="84" d="100"/>
        </p:scale>
        <p:origin x="-768" y="246"/>
      </p:cViewPr>
      <p:guideLst>
        <p:guide orient="horz" pos="2160"/>
        <p:guide pos="288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359551-8F8A-4537-9434-B70693100E1F}" type="datetimeFigureOut">
              <a:rPr lang="en-NZ" smtClean="0"/>
              <a:t>17/06/2013</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7BC7A2-CE9A-4B9A-B9B1-C7822D1F61ED}" type="slidenum">
              <a:rPr lang="en-NZ" smtClean="0"/>
              <a:t>‹#›</a:t>
            </a:fld>
            <a:endParaRPr lang="en-NZ"/>
          </a:p>
        </p:txBody>
      </p:sp>
    </p:spTree>
    <p:extLst>
      <p:ext uri="{BB962C8B-B14F-4D97-AF65-F5344CB8AC3E}">
        <p14:creationId xmlns:p14="http://schemas.microsoft.com/office/powerpoint/2010/main" val="798034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27BC7A2-CE9A-4B9A-B9B1-C7822D1F61ED}" type="slidenum">
              <a:rPr lang="en-NZ" smtClean="0"/>
              <a:t>1</a:t>
            </a:fld>
            <a:endParaRPr lang="en-NZ"/>
          </a:p>
        </p:txBody>
      </p:sp>
    </p:spTree>
    <p:extLst>
      <p:ext uri="{BB962C8B-B14F-4D97-AF65-F5344CB8AC3E}">
        <p14:creationId xmlns:p14="http://schemas.microsoft.com/office/powerpoint/2010/main" val="3390846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27BC7A2-CE9A-4B9A-B9B1-C7822D1F61ED}" type="slidenum">
              <a:rPr lang="en-NZ" smtClean="0"/>
              <a:t>10</a:t>
            </a:fld>
            <a:endParaRPr lang="en-NZ"/>
          </a:p>
        </p:txBody>
      </p:sp>
    </p:spTree>
    <p:extLst>
      <p:ext uri="{BB962C8B-B14F-4D97-AF65-F5344CB8AC3E}">
        <p14:creationId xmlns:p14="http://schemas.microsoft.com/office/powerpoint/2010/main" val="496983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27BC7A2-CE9A-4B9A-B9B1-C7822D1F61ED}" type="slidenum">
              <a:rPr lang="en-NZ" smtClean="0"/>
              <a:t>11</a:t>
            </a:fld>
            <a:endParaRPr lang="en-NZ"/>
          </a:p>
        </p:txBody>
      </p:sp>
    </p:spTree>
    <p:extLst>
      <p:ext uri="{BB962C8B-B14F-4D97-AF65-F5344CB8AC3E}">
        <p14:creationId xmlns:p14="http://schemas.microsoft.com/office/powerpoint/2010/main" val="3458512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27BC7A2-CE9A-4B9A-B9B1-C7822D1F61ED}" type="slidenum">
              <a:rPr lang="en-NZ" smtClean="0"/>
              <a:t>2</a:t>
            </a:fld>
            <a:endParaRPr lang="en-NZ"/>
          </a:p>
        </p:txBody>
      </p:sp>
    </p:spTree>
    <p:extLst>
      <p:ext uri="{BB962C8B-B14F-4D97-AF65-F5344CB8AC3E}">
        <p14:creationId xmlns:p14="http://schemas.microsoft.com/office/powerpoint/2010/main" val="4161205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27BC7A2-CE9A-4B9A-B9B1-C7822D1F61ED}" type="slidenum">
              <a:rPr lang="en-NZ" smtClean="0"/>
              <a:t>3</a:t>
            </a:fld>
            <a:endParaRPr lang="en-NZ"/>
          </a:p>
        </p:txBody>
      </p:sp>
    </p:spTree>
    <p:extLst>
      <p:ext uri="{BB962C8B-B14F-4D97-AF65-F5344CB8AC3E}">
        <p14:creationId xmlns:p14="http://schemas.microsoft.com/office/powerpoint/2010/main" val="4157897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27BC7A2-CE9A-4B9A-B9B1-C7822D1F61ED}" type="slidenum">
              <a:rPr lang="en-NZ" smtClean="0"/>
              <a:t>4</a:t>
            </a:fld>
            <a:endParaRPr lang="en-NZ"/>
          </a:p>
        </p:txBody>
      </p:sp>
    </p:spTree>
    <p:extLst>
      <p:ext uri="{BB962C8B-B14F-4D97-AF65-F5344CB8AC3E}">
        <p14:creationId xmlns:p14="http://schemas.microsoft.com/office/powerpoint/2010/main" val="2734078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27BC7A2-CE9A-4B9A-B9B1-C7822D1F61ED}" type="slidenum">
              <a:rPr lang="en-NZ" smtClean="0"/>
              <a:t>5</a:t>
            </a:fld>
            <a:endParaRPr lang="en-NZ"/>
          </a:p>
        </p:txBody>
      </p:sp>
    </p:spTree>
    <p:extLst>
      <p:ext uri="{BB962C8B-B14F-4D97-AF65-F5344CB8AC3E}">
        <p14:creationId xmlns:p14="http://schemas.microsoft.com/office/powerpoint/2010/main" val="504789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27BC7A2-CE9A-4B9A-B9B1-C7822D1F61ED}" type="slidenum">
              <a:rPr lang="en-NZ" smtClean="0"/>
              <a:t>6</a:t>
            </a:fld>
            <a:endParaRPr lang="en-NZ"/>
          </a:p>
        </p:txBody>
      </p:sp>
    </p:spTree>
    <p:extLst>
      <p:ext uri="{BB962C8B-B14F-4D97-AF65-F5344CB8AC3E}">
        <p14:creationId xmlns:p14="http://schemas.microsoft.com/office/powerpoint/2010/main" val="4250553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27BC7A2-CE9A-4B9A-B9B1-C7822D1F61ED}" type="slidenum">
              <a:rPr lang="en-NZ" smtClean="0"/>
              <a:t>7</a:t>
            </a:fld>
            <a:endParaRPr lang="en-NZ"/>
          </a:p>
        </p:txBody>
      </p:sp>
    </p:spTree>
    <p:extLst>
      <p:ext uri="{BB962C8B-B14F-4D97-AF65-F5344CB8AC3E}">
        <p14:creationId xmlns:p14="http://schemas.microsoft.com/office/powerpoint/2010/main" val="7200675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27BC7A2-CE9A-4B9A-B9B1-C7822D1F61ED}" type="slidenum">
              <a:rPr lang="en-NZ" smtClean="0"/>
              <a:t>8</a:t>
            </a:fld>
            <a:endParaRPr lang="en-NZ"/>
          </a:p>
        </p:txBody>
      </p:sp>
    </p:spTree>
    <p:extLst>
      <p:ext uri="{BB962C8B-B14F-4D97-AF65-F5344CB8AC3E}">
        <p14:creationId xmlns:p14="http://schemas.microsoft.com/office/powerpoint/2010/main" val="97015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27BC7A2-CE9A-4B9A-B9B1-C7822D1F61ED}" type="slidenum">
              <a:rPr lang="en-NZ" smtClean="0"/>
              <a:t>9</a:t>
            </a:fld>
            <a:endParaRPr lang="en-NZ"/>
          </a:p>
        </p:txBody>
      </p:sp>
    </p:spTree>
    <p:extLst>
      <p:ext uri="{BB962C8B-B14F-4D97-AF65-F5344CB8AC3E}">
        <p14:creationId xmlns:p14="http://schemas.microsoft.com/office/powerpoint/2010/main" val="3829803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8F82A93-EB12-43B8-A6D5-B12667F0E359}" type="datetimeFigureOut">
              <a:rPr lang="en-NZ" smtClean="0"/>
              <a:t>17/06/2013</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EFEA9E16-99E9-4346-87AF-A98D7B76407C}" type="slidenum">
              <a:rPr lang="en-NZ" smtClean="0"/>
              <a:t>‹#›</a:t>
            </a:fld>
            <a:endParaRPr lang="en-NZ" dirty="0"/>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F82A93-EB12-43B8-A6D5-B12667F0E359}" type="datetimeFigureOut">
              <a:rPr lang="en-NZ" smtClean="0"/>
              <a:t>17/06/2013</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EFEA9E16-99E9-4346-87AF-A98D7B76407C}" type="slidenum">
              <a:rPr lang="en-NZ" smtClean="0"/>
              <a:t>‹#›</a:t>
            </a:fld>
            <a:endParaRPr lang="en-NZ" dirty="0"/>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F82A93-EB12-43B8-A6D5-B12667F0E359}" type="datetimeFigureOut">
              <a:rPr lang="en-NZ" smtClean="0"/>
              <a:t>17/06/2013</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EFEA9E16-99E9-4346-87AF-A98D7B76407C}" type="slidenum">
              <a:rPr lang="en-NZ" smtClean="0"/>
              <a:t>‹#›</a:t>
            </a:fld>
            <a:endParaRPr lang="en-NZ" dirty="0"/>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F82A93-EB12-43B8-A6D5-B12667F0E359}" type="datetimeFigureOut">
              <a:rPr lang="en-NZ" smtClean="0"/>
              <a:t>17/06/2013</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EFEA9E16-99E9-4346-87AF-A98D7B76407C}" type="slidenum">
              <a:rPr lang="en-NZ" smtClean="0"/>
              <a:t>‹#›</a:t>
            </a:fld>
            <a:endParaRPr lang="en-NZ" dirty="0"/>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F82A93-EB12-43B8-A6D5-B12667F0E359}" type="datetimeFigureOut">
              <a:rPr lang="en-NZ" smtClean="0"/>
              <a:t>17/06/2013</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EFEA9E16-99E9-4346-87AF-A98D7B76407C}" type="slidenum">
              <a:rPr lang="en-NZ" smtClean="0"/>
              <a:t>‹#›</a:t>
            </a:fld>
            <a:endParaRPr lang="en-NZ" dirty="0"/>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F82A93-EB12-43B8-A6D5-B12667F0E359}" type="datetimeFigureOut">
              <a:rPr lang="en-NZ" smtClean="0"/>
              <a:t>17/06/2013</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EFEA9E16-99E9-4346-87AF-A98D7B76407C}" type="slidenum">
              <a:rPr lang="en-NZ" smtClean="0"/>
              <a:t>‹#›</a:t>
            </a:fld>
            <a:endParaRPr lang="en-NZ" dirty="0"/>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F82A93-EB12-43B8-A6D5-B12667F0E359}" type="datetimeFigureOut">
              <a:rPr lang="en-NZ" smtClean="0"/>
              <a:t>17/06/2013</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EFEA9E16-99E9-4346-87AF-A98D7B76407C}" type="slidenum">
              <a:rPr lang="en-NZ" smtClean="0"/>
              <a:t>‹#›</a:t>
            </a:fld>
            <a:endParaRPr lang="en-NZ" dirty="0"/>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8F82A93-EB12-43B8-A6D5-B12667F0E359}" type="datetimeFigureOut">
              <a:rPr lang="en-NZ" smtClean="0"/>
              <a:t>17/06/2013</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EFEA9E16-99E9-4346-87AF-A98D7B76407C}" type="slidenum">
              <a:rPr lang="en-NZ" smtClean="0"/>
              <a:t>‹#›</a:t>
            </a:fld>
            <a:endParaRPr lang="en-NZ" dirty="0"/>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F82A93-EB12-43B8-A6D5-B12667F0E359}" type="datetimeFigureOut">
              <a:rPr lang="en-NZ" smtClean="0"/>
              <a:t>17/06/2013</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EFEA9E16-99E9-4346-87AF-A98D7B76407C}" type="slidenum">
              <a:rPr lang="en-NZ" smtClean="0"/>
              <a:t>‹#›</a:t>
            </a:fld>
            <a:endParaRPr lang="en-NZ" dirty="0"/>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F82A93-EB12-43B8-A6D5-B12667F0E359}" type="datetimeFigureOut">
              <a:rPr lang="en-NZ" smtClean="0"/>
              <a:t>17/06/2013</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EFEA9E16-99E9-4346-87AF-A98D7B76407C}" type="slidenum">
              <a:rPr lang="en-NZ" smtClean="0"/>
              <a:t>‹#›</a:t>
            </a:fld>
            <a:endParaRPr lang="en-NZ" dirty="0"/>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F82A93-EB12-43B8-A6D5-B12667F0E359}" type="datetimeFigureOut">
              <a:rPr lang="en-NZ" smtClean="0"/>
              <a:t>17/06/2013</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EFEA9E16-99E9-4346-87AF-A98D7B76407C}" type="slidenum">
              <a:rPr lang="en-NZ" smtClean="0"/>
              <a:t>‹#›</a:t>
            </a:fld>
            <a:endParaRPr lang="en-NZ" dirty="0"/>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28F82A93-EB12-43B8-A6D5-B12667F0E359}" type="datetimeFigureOut">
              <a:rPr lang="en-NZ" smtClean="0"/>
              <a:t>17/06/2013</a:t>
            </a:fld>
            <a:endParaRPr lang="en-NZ" dirty="0"/>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NZ" dirty="0"/>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EFEA9E16-99E9-4346-87AF-A98D7B76407C}" type="slidenum">
              <a:rPr lang="en-NZ" smtClean="0"/>
              <a:t>‹#›</a:t>
            </a:fld>
            <a:endParaRPr lang="en-NZ" dirty="0"/>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cite_note-2"/><Relationship Id="rId3" Type="http://schemas.openxmlformats.org/officeDocument/2006/relationships/hyperlink" Target="http://en.wikipedia.org/wiki/M%C4%81ori_language" TargetMode="External"/><Relationship Id="rId7" Type="http://schemas.openxmlformats.org/officeDocument/2006/relationships/hyperlink" Target="#cite_note-1"/><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en.wikipedia.org/wiki/Heliacal_rising" TargetMode="External"/><Relationship Id="rId5" Type="http://schemas.openxmlformats.org/officeDocument/2006/relationships/hyperlink" Target="http://en.wikipedia.org/wiki/Star_cluster" TargetMode="External"/><Relationship Id="rId4" Type="http://schemas.openxmlformats.org/officeDocument/2006/relationships/hyperlink" Target="http://en.wikipedia.org/wiki/Pleiades" TargetMode="External"/><Relationship Id="rId9" Type="http://schemas.openxmlformats.org/officeDocument/2006/relationships/image" Target="../media/image6.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NZ" sz="4800" dirty="0" smtClean="0">
                <a:latin typeface="Gill Sans Ultra Bold" pitchFamily="34" charset="0"/>
              </a:rPr>
              <a:t>Matariki</a:t>
            </a:r>
            <a:endParaRPr lang="en-NZ" sz="4800" dirty="0">
              <a:latin typeface="Gill Sans Ultra Bold" pitchFamily="34" charset="0"/>
            </a:endParaRPr>
          </a:p>
        </p:txBody>
      </p:sp>
      <p:sp>
        <p:nvSpPr>
          <p:cNvPr id="3" name="Subtitle 2"/>
          <p:cNvSpPr>
            <a:spLocks noGrp="1"/>
          </p:cNvSpPr>
          <p:nvPr>
            <p:ph type="subTitle" idx="1"/>
          </p:nvPr>
        </p:nvSpPr>
        <p:spPr/>
        <p:txBody>
          <a:bodyPr/>
          <a:lstStyle/>
          <a:p>
            <a:r>
              <a:rPr lang="en-NZ" dirty="0" smtClean="0">
                <a:solidFill>
                  <a:schemeClr val="tx1"/>
                </a:solidFill>
                <a:latin typeface="Gill Sans Ultra Bold" pitchFamily="34" charset="0"/>
              </a:rPr>
              <a:t>By Brandon</a:t>
            </a:r>
            <a:endParaRPr lang="en-NZ" dirty="0">
              <a:solidFill>
                <a:schemeClr val="tx1"/>
              </a:solidFill>
              <a:latin typeface="Gill Sans Ultra Bold" pitchFamily="34" charset="0"/>
            </a:endParaRPr>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87258" y="2800165"/>
            <a:ext cx="2820874" cy="4057835"/>
          </a:xfrm>
          <a:prstGeom prst="rect">
            <a:avLst/>
          </a:prstGeom>
        </p:spPr>
      </p:pic>
      <p:pic>
        <p:nvPicPr>
          <p:cNvPr id="7" name="Cool Down-Kolohe Kai.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619672" y="5509083"/>
            <a:ext cx="609600" cy="609600"/>
          </a:xfrm>
          <a:prstGeom prst="rect">
            <a:avLst/>
          </a:prstGeom>
        </p:spPr>
      </p:pic>
    </p:spTree>
    <p:extLst>
      <p:ext uri="{BB962C8B-B14F-4D97-AF65-F5344CB8AC3E}">
        <p14:creationId xmlns:p14="http://schemas.microsoft.com/office/powerpoint/2010/main" val="2103742427"/>
      </p:ext>
    </p:extLst>
  </p:cSld>
  <p:clrMapOvr>
    <a:masterClrMapping/>
  </p:clrMapOvr>
  <mc:AlternateContent xmlns:mc="http://schemas.openxmlformats.org/markup-compatibility/2006" xmlns:p14="http://schemas.microsoft.com/office/powerpoint/2010/main">
    <mc:Choice Requires="p14">
      <p:transition spd="slow" p14:dur="1400" advTm="4083">
        <p14:ripple/>
      </p:transition>
    </mc:Choice>
    <mc:Fallback xmlns="">
      <p:transition spd="slow" advTm="408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7"/>
                </p:tgtEl>
              </p:cMediaNode>
            </p:audio>
          </p:childTnLst>
        </p:cTn>
      </p:par>
    </p:tnLst>
  </p:timing>
  <p:extLst mod="1">
    <p:ext uri="{E180D4A7-C9FB-4DFB-919C-405C955672EB}">
      <p14:showEvtLst xmlns:p14="http://schemas.microsoft.com/office/powerpoint/2010/main">
        <p14:playEvt time="0" objId="7"/>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60648"/>
            <a:ext cx="6512511" cy="1143000"/>
          </a:xfrm>
        </p:spPr>
        <p:txBody>
          <a:bodyPr>
            <a:normAutofit fontScale="90000"/>
          </a:bodyPr>
          <a:lstStyle/>
          <a:p>
            <a:r>
              <a:rPr lang="en-NZ" dirty="0" smtClean="0"/>
              <a:t>How did matariki start?</a:t>
            </a:r>
            <a:endParaRPr lang="en-NZ" dirty="0"/>
          </a:p>
        </p:txBody>
      </p:sp>
      <p:sp>
        <p:nvSpPr>
          <p:cNvPr id="4" name="Rectangle 3"/>
          <p:cNvSpPr/>
          <p:nvPr/>
        </p:nvSpPr>
        <p:spPr>
          <a:xfrm>
            <a:off x="0" y="1171952"/>
            <a:ext cx="6624736" cy="2677656"/>
          </a:xfrm>
          <a:prstGeom prst="rect">
            <a:avLst/>
          </a:prstGeom>
        </p:spPr>
        <p:txBody>
          <a:bodyPr wrap="square">
            <a:spAutoFit/>
          </a:bodyPr>
          <a:lstStyle/>
          <a:p>
            <a:r>
              <a:rPr lang="en-NZ" sz="2800" dirty="0"/>
              <a:t>The rising of the star constellation known as Matariki is an important time in the Māori calendar. It heralds in the Māori New Year, which is a time to connect with, and give thanks to the land, sea and sky</a:t>
            </a:r>
            <a:r>
              <a:rPr lang="en-NZ" sz="2800" dirty="0" smtClean="0"/>
              <a:t>.</a:t>
            </a:r>
            <a:endParaRPr lang="en-NZ" sz="28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5503" y="3749503"/>
            <a:ext cx="3108497" cy="3108497"/>
          </a:xfrm>
          <a:prstGeom prst="rect">
            <a:avLst/>
          </a:prstGeom>
        </p:spPr>
      </p:pic>
    </p:spTree>
    <p:extLst>
      <p:ext uri="{BB962C8B-B14F-4D97-AF65-F5344CB8AC3E}">
        <p14:creationId xmlns:p14="http://schemas.microsoft.com/office/powerpoint/2010/main" val="2400419579"/>
      </p:ext>
    </p:extLst>
  </p:cSld>
  <p:clrMapOvr>
    <a:masterClrMapping/>
  </p:clrMapOvr>
  <mc:AlternateContent xmlns:mc="http://schemas.openxmlformats.org/markup-compatibility/2006" xmlns:p14="http://schemas.microsoft.com/office/powerpoint/2010/main">
    <mc:Choice Requires="p14">
      <p:transition spd="slow" p14:dur="1400" advTm="22558">
        <p14:ripple/>
      </p:transition>
    </mc:Choice>
    <mc:Fallback xmlns="">
      <p:transition spd="slow" advTm="22558">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548680"/>
            <a:ext cx="6512511" cy="1143000"/>
          </a:xfrm>
        </p:spPr>
        <p:txBody>
          <a:bodyPr/>
          <a:lstStyle/>
          <a:p>
            <a:r>
              <a:rPr lang="en-NZ" dirty="0" smtClean="0"/>
              <a:t>What is </a:t>
            </a:r>
            <a:r>
              <a:rPr lang="en-NZ" dirty="0" err="1" smtClean="0"/>
              <a:t>matarki</a:t>
            </a:r>
            <a:r>
              <a:rPr lang="en-NZ" dirty="0" smtClean="0"/>
              <a:t>?</a:t>
            </a:r>
            <a:endParaRPr lang="en-NZ" dirty="0"/>
          </a:p>
        </p:txBody>
      </p:sp>
      <p:sp>
        <p:nvSpPr>
          <p:cNvPr id="4" name="Rectangle 3"/>
          <p:cNvSpPr/>
          <p:nvPr/>
        </p:nvSpPr>
        <p:spPr>
          <a:xfrm>
            <a:off x="-30113" y="2564904"/>
            <a:ext cx="4374232" cy="4031873"/>
          </a:xfrm>
          <a:prstGeom prst="rect">
            <a:avLst/>
          </a:prstGeom>
        </p:spPr>
        <p:txBody>
          <a:bodyPr wrap="square">
            <a:spAutoFit/>
          </a:bodyPr>
          <a:lstStyle/>
          <a:p>
            <a:r>
              <a:rPr lang="en-NZ" sz="3200" dirty="0"/>
              <a:t>Matariki is the Maori name for the group of stars also known as the Pleiades star cluster or The Seven Sisters;  and what is referred to as the traditional Maori New Year.</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4008" y="2492321"/>
            <a:ext cx="4284476" cy="4104456"/>
          </a:xfrm>
          <a:prstGeom prst="rect">
            <a:avLst/>
          </a:prstGeom>
        </p:spPr>
      </p:pic>
    </p:spTree>
    <p:extLst>
      <p:ext uri="{BB962C8B-B14F-4D97-AF65-F5344CB8AC3E}">
        <p14:creationId xmlns:p14="http://schemas.microsoft.com/office/powerpoint/2010/main" val="2674254388"/>
      </p:ext>
    </p:extLst>
  </p:cSld>
  <p:clrMapOvr>
    <a:masterClrMapping/>
  </p:clrMapOvr>
  <mc:AlternateContent xmlns:mc="http://schemas.openxmlformats.org/markup-compatibility/2006" xmlns:p14="http://schemas.microsoft.com/office/powerpoint/2010/main">
    <mc:Choice Requires="p14">
      <p:transition spd="slow" p14:dur="1400" advTm="23291">
        <p14:ripple/>
      </p:transition>
    </mc:Choice>
    <mc:Fallback xmlns="">
      <p:transition spd="slow" advTm="23291">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r>
              <a:rPr lang="en-NZ" sz="4800" dirty="0" smtClean="0">
                <a:latin typeface="Elephant" pitchFamily="18" charset="0"/>
              </a:rPr>
              <a:t>Maori new year</a:t>
            </a:r>
          </a:p>
          <a:p>
            <a:r>
              <a:rPr lang="en-NZ" sz="4800" dirty="0" smtClean="0">
                <a:latin typeface="Elephant" pitchFamily="18" charset="0"/>
              </a:rPr>
              <a:t>At beginning of June</a:t>
            </a:r>
          </a:p>
          <a:p>
            <a:pPr marL="0" indent="0">
              <a:buNone/>
            </a:pPr>
            <a:endParaRPr lang="en-NZ" sz="4800" dirty="0" smtClean="0">
              <a:latin typeface="Elephant" pitchFamily="18" charset="0"/>
            </a:endParaRPr>
          </a:p>
          <a:p>
            <a:r>
              <a:rPr lang="en-NZ" sz="4800" dirty="0" err="1" smtClean="0">
                <a:latin typeface="Elephant" pitchFamily="18" charset="0"/>
              </a:rPr>
              <a:t>Tangta</a:t>
            </a:r>
            <a:r>
              <a:rPr lang="en-NZ" sz="4800" dirty="0" smtClean="0">
                <a:latin typeface="Elephant" pitchFamily="18" charset="0"/>
              </a:rPr>
              <a:t> </a:t>
            </a:r>
            <a:r>
              <a:rPr lang="en-NZ" sz="4800" dirty="0" err="1" smtClean="0">
                <a:latin typeface="Elephant" pitchFamily="18" charset="0"/>
              </a:rPr>
              <a:t>whenua</a:t>
            </a:r>
            <a:endParaRPr lang="en-NZ" sz="4800" dirty="0" smtClean="0">
              <a:latin typeface="Elephant" pitchFamily="18" charset="0"/>
            </a:endParaRPr>
          </a:p>
          <a:p>
            <a:r>
              <a:rPr lang="en-NZ" sz="4800" dirty="0" err="1" smtClean="0">
                <a:latin typeface="Elephant" pitchFamily="18" charset="0"/>
              </a:rPr>
              <a:t>Aroha</a:t>
            </a:r>
            <a:endParaRPr lang="en-NZ" sz="4800" dirty="0" smtClean="0">
              <a:latin typeface="Elephant" pitchFamily="18" charset="0"/>
            </a:endParaRPr>
          </a:p>
          <a:p>
            <a:r>
              <a:rPr lang="en-NZ" sz="4800" dirty="0" err="1" smtClean="0">
                <a:latin typeface="Elephant" pitchFamily="18" charset="0"/>
              </a:rPr>
              <a:t>Rriding</a:t>
            </a:r>
            <a:r>
              <a:rPr lang="en-NZ" sz="4800" dirty="0" smtClean="0">
                <a:latin typeface="Elephant" pitchFamily="18" charset="0"/>
              </a:rPr>
              <a:t> horses</a:t>
            </a:r>
          </a:p>
          <a:p>
            <a:r>
              <a:rPr lang="en-NZ" sz="4800" dirty="0" err="1" smtClean="0">
                <a:latin typeface="Elephant" pitchFamily="18" charset="0"/>
              </a:rPr>
              <a:t>Iwi</a:t>
            </a:r>
            <a:endParaRPr lang="en-NZ" sz="4800" dirty="0" smtClean="0">
              <a:latin typeface="Elephant" pitchFamily="18" charset="0"/>
            </a:endParaRPr>
          </a:p>
          <a:p>
            <a:r>
              <a:rPr lang="en-NZ" sz="4800" dirty="0" err="1" smtClean="0">
                <a:latin typeface="Elephant" pitchFamily="18" charset="0"/>
              </a:rPr>
              <a:t>Kapahaka</a:t>
            </a:r>
            <a:endParaRPr lang="en-NZ" sz="4800" dirty="0" smtClean="0">
              <a:latin typeface="Elephant" pitchFamily="18" charset="0"/>
            </a:endParaRPr>
          </a:p>
          <a:p>
            <a:r>
              <a:rPr lang="en-NZ" sz="4800" dirty="0" smtClean="0">
                <a:latin typeface="Elephant" pitchFamily="18" charset="0"/>
              </a:rPr>
              <a:t>Is exciting</a:t>
            </a:r>
            <a:endParaRPr lang="en-NZ" sz="4800" dirty="0">
              <a:latin typeface="Elephant" pitchFamily="18" charset="0"/>
            </a:endParaRPr>
          </a:p>
        </p:txBody>
      </p:sp>
    </p:spTree>
    <p:extLst>
      <p:ext uri="{BB962C8B-B14F-4D97-AF65-F5344CB8AC3E}">
        <p14:creationId xmlns:p14="http://schemas.microsoft.com/office/powerpoint/2010/main" val="4029321380"/>
      </p:ext>
    </p:extLst>
  </p:cSld>
  <p:clrMapOvr>
    <a:masterClrMapping/>
  </p:clrMapOvr>
  <mc:AlternateContent xmlns:mc="http://schemas.openxmlformats.org/markup-compatibility/2006" xmlns:p14="http://schemas.microsoft.com/office/powerpoint/2010/main">
    <mc:Choice Requires="p14">
      <p:transition spd="slow" p14:dur="1400" advTm="8643">
        <p14:ripple/>
      </p:transition>
    </mc:Choice>
    <mc:Fallback xmlns="">
      <p:transition spd="slow" advTm="8643">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3787" y="1274490"/>
            <a:ext cx="6512511" cy="1143000"/>
          </a:xfrm>
        </p:spPr>
        <p:txBody>
          <a:bodyPr>
            <a:normAutofit fontScale="90000"/>
          </a:bodyPr>
          <a:lstStyle/>
          <a:p>
            <a:r>
              <a:rPr lang="en-NZ" dirty="0">
                <a:latin typeface="Gill Sans Ultra Bold" pitchFamily="34" charset="0"/>
              </a:rPr>
              <a:t>W</a:t>
            </a:r>
            <a:r>
              <a:rPr lang="en-NZ" dirty="0" smtClean="0">
                <a:latin typeface="Gill Sans Ultra Bold" pitchFamily="34" charset="0"/>
              </a:rPr>
              <a:t>hat month does matariki start?</a:t>
            </a:r>
            <a:endParaRPr lang="en-NZ" dirty="0">
              <a:latin typeface="Gill Sans Ultra Bold" pitchFamily="34" charset="0"/>
            </a:endParaRPr>
          </a:p>
        </p:txBody>
      </p:sp>
      <p:sp>
        <p:nvSpPr>
          <p:cNvPr id="3" name="Content Placeholder 2"/>
          <p:cNvSpPr>
            <a:spLocks noGrp="1"/>
          </p:cNvSpPr>
          <p:nvPr>
            <p:ph idx="1"/>
          </p:nvPr>
        </p:nvSpPr>
        <p:spPr>
          <a:xfrm>
            <a:off x="0" y="2348880"/>
            <a:ext cx="6400800" cy="3474720"/>
          </a:xfrm>
        </p:spPr>
        <p:txBody>
          <a:bodyPr>
            <a:normAutofit/>
          </a:bodyPr>
          <a:lstStyle/>
          <a:p>
            <a:pPr marL="0" indent="0">
              <a:buNone/>
            </a:pPr>
            <a:r>
              <a:rPr lang="en-NZ" sz="4000" dirty="0" smtClean="0">
                <a:latin typeface="Gill Sans Ultra Bold" pitchFamily="34" charset="0"/>
              </a:rPr>
              <a:t>Early June at dawn</a:t>
            </a:r>
            <a:endParaRPr lang="en-NZ" sz="4000" dirty="0">
              <a:latin typeface="Gill Sans Ultra Bold"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4168" y="2420888"/>
            <a:ext cx="2764904" cy="3787342"/>
          </a:xfrm>
          <a:prstGeom prst="rect">
            <a:avLst/>
          </a:prstGeom>
        </p:spPr>
      </p:pic>
    </p:spTree>
    <p:extLst>
      <p:ext uri="{BB962C8B-B14F-4D97-AF65-F5344CB8AC3E}">
        <p14:creationId xmlns:p14="http://schemas.microsoft.com/office/powerpoint/2010/main" val="3654560152"/>
      </p:ext>
    </p:extLst>
  </p:cSld>
  <p:clrMapOvr>
    <a:masterClrMapping/>
  </p:clrMapOvr>
  <mc:AlternateContent xmlns:mc="http://schemas.openxmlformats.org/markup-compatibility/2006" xmlns:p14="http://schemas.microsoft.com/office/powerpoint/2010/main">
    <mc:Choice Requires="p14">
      <p:transition spd="slow" p14:dur="1400" advTm="6354">
        <p14:ripple/>
      </p:transition>
    </mc:Choice>
    <mc:Fallback xmlns="">
      <p:transition spd="slow" advTm="6354">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7744" y="548680"/>
            <a:ext cx="7088575" cy="1619672"/>
          </a:xfrm>
        </p:spPr>
        <p:txBody>
          <a:bodyPr>
            <a:normAutofit fontScale="90000"/>
          </a:bodyPr>
          <a:lstStyle/>
          <a:p>
            <a:r>
              <a:rPr lang="en-NZ" dirty="0" smtClean="0">
                <a:latin typeface="Gill Sans Ultra Bold" pitchFamily="34" charset="0"/>
              </a:rPr>
              <a:t>What  are the names of the 7 sisters?</a:t>
            </a:r>
            <a:endParaRPr lang="en-NZ" dirty="0">
              <a:latin typeface="Gill Sans Ultra Bold" pitchFamily="34" charset="0"/>
            </a:endParaRPr>
          </a:p>
        </p:txBody>
      </p:sp>
      <p:sp>
        <p:nvSpPr>
          <p:cNvPr id="3" name="Content Placeholder 2"/>
          <p:cNvSpPr>
            <a:spLocks noGrp="1"/>
          </p:cNvSpPr>
          <p:nvPr>
            <p:ph idx="1"/>
          </p:nvPr>
        </p:nvSpPr>
        <p:spPr>
          <a:xfrm>
            <a:off x="0" y="1844824"/>
            <a:ext cx="6400800" cy="3474720"/>
          </a:xfrm>
        </p:spPr>
        <p:txBody>
          <a:bodyPr>
            <a:noAutofit/>
          </a:bodyPr>
          <a:lstStyle/>
          <a:p>
            <a:r>
              <a:rPr lang="en-NZ" sz="3200" dirty="0" smtClean="0">
                <a:latin typeface="Gill Sans Ultra Bold" pitchFamily="34" charset="0"/>
              </a:rPr>
              <a:t>Waiti</a:t>
            </a:r>
          </a:p>
          <a:p>
            <a:r>
              <a:rPr lang="en-NZ" sz="3200" dirty="0" smtClean="0">
                <a:latin typeface="Gill Sans Ultra Bold" pitchFamily="34" charset="0"/>
              </a:rPr>
              <a:t>Waita</a:t>
            </a:r>
          </a:p>
          <a:p>
            <a:r>
              <a:rPr lang="en-NZ" sz="3200" dirty="0" smtClean="0">
                <a:latin typeface="Gill Sans Ultra Bold" pitchFamily="34" charset="0"/>
              </a:rPr>
              <a:t>Tupu a nuku</a:t>
            </a:r>
          </a:p>
          <a:p>
            <a:r>
              <a:rPr lang="en-NZ" sz="3200" dirty="0" smtClean="0">
                <a:latin typeface="Gill Sans Ultra Bold" pitchFamily="34" charset="0"/>
              </a:rPr>
              <a:t>Tupu a rangi</a:t>
            </a:r>
          </a:p>
          <a:p>
            <a:r>
              <a:rPr lang="en-NZ" sz="3200" dirty="0" smtClean="0">
                <a:latin typeface="Gill Sans Ultra Bold" pitchFamily="34" charset="0"/>
              </a:rPr>
              <a:t>Waipuna a rangi</a:t>
            </a:r>
          </a:p>
          <a:p>
            <a:r>
              <a:rPr lang="en-NZ" sz="3200" dirty="0" smtClean="0">
                <a:latin typeface="Gill Sans Ultra Bold" pitchFamily="34" charset="0"/>
              </a:rPr>
              <a:t>Uru rangi</a:t>
            </a:r>
          </a:p>
          <a:p>
            <a:r>
              <a:rPr lang="en-NZ" sz="3200" dirty="0" smtClean="0">
                <a:latin typeface="Gill Sans Ultra Bold" pitchFamily="34" charset="0"/>
              </a:rPr>
              <a:t>matariki</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2509124"/>
            <a:ext cx="3600400" cy="3512164"/>
          </a:xfrm>
          <a:prstGeom prst="rect">
            <a:avLst/>
          </a:prstGeom>
        </p:spPr>
      </p:pic>
    </p:spTree>
    <p:extLst>
      <p:ext uri="{BB962C8B-B14F-4D97-AF65-F5344CB8AC3E}">
        <p14:creationId xmlns:p14="http://schemas.microsoft.com/office/powerpoint/2010/main" val="168877"/>
      </p:ext>
    </p:extLst>
  </p:cSld>
  <p:clrMapOvr>
    <a:masterClrMapping/>
  </p:clrMapOvr>
  <mc:AlternateContent xmlns:mc="http://schemas.openxmlformats.org/markup-compatibility/2006" xmlns:p14="http://schemas.microsoft.com/office/powerpoint/2010/main">
    <mc:Choice Requires="p14">
      <p:transition spd="slow" p14:dur="1400" advTm="14783">
        <p14:ripple/>
      </p:transition>
    </mc:Choice>
    <mc:Fallback xmlns="">
      <p:transition spd="slow" advTm="14783">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48680"/>
            <a:ext cx="7756263" cy="1054250"/>
          </a:xfrm>
        </p:spPr>
        <p:txBody>
          <a:bodyPr>
            <a:normAutofit fontScale="90000"/>
          </a:bodyPr>
          <a:lstStyle/>
          <a:p>
            <a:r>
              <a:rPr lang="en-NZ" dirty="0" smtClean="0"/>
              <a:t>What are some interesting facts about matariki?</a:t>
            </a:r>
            <a:endParaRPr lang="en-NZ" dirty="0"/>
          </a:p>
        </p:txBody>
      </p:sp>
      <p:sp>
        <p:nvSpPr>
          <p:cNvPr id="3" name="Content Placeholder 2"/>
          <p:cNvSpPr>
            <a:spLocks noGrp="1"/>
          </p:cNvSpPr>
          <p:nvPr>
            <p:ph idx="1"/>
          </p:nvPr>
        </p:nvSpPr>
        <p:spPr>
          <a:xfrm>
            <a:off x="0" y="1772816"/>
            <a:ext cx="6400800" cy="3474720"/>
          </a:xfrm>
        </p:spPr>
        <p:txBody>
          <a:bodyPr>
            <a:noAutofit/>
          </a:bodyPr>
          <a:lstStyle/>
          <a:p>
            <a:r>
              <a:rPr lang="en-NZ" sz="4000" dirty="0"/>
              <a:t>Matariki is the Maori name for the group of stars also known as the Pleiades star cluster or The Seven Sisters; and what is referred to as the traditional Maori New Year.</a:t>
            </a:r>
          </a:p>
        </p:txBody>
      </p:sp>
    </p:spTree>
    <p:extLst>
      <p:ext uri="{BB962C8B-B14F-4D97-AF65-F5344CB8AC3E}">
        <p14:creationId xmlns:p14="http://schemas.microsoft.com/office/powerpoint/2010/main" val="2328292944"/>
      </p:ext>
    </p:extLst>
  </p:cSld>
  <p:clrMapOvr>
    <a:masterClrMapping/>
  </p:clrMapOvr>
  <mc:AlternateContent xmlns:mc="http://schemas.openxmlformats.org/markup-compatibility/2006" xmlns:p14="http://schemas.microsoft.com/office/powerpoint/2010/main">
    <mc:Choice Requires="p14">
      <p:transition spd="slow" p14:dur="1400" advTm="28429">
        <p14:ripple/>
      </p:transition>
    </mc:Choice>
    <mc:Fallback xmlns="">
      <p:transition spd="slow" advTm="28429">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836712"/>
            <a:ext cx="6512511" cy="1143000"/>
          </a:xfrm>
        </p:spPr>
        <p:txBody>
          <a:bodyPr>
            <a:normAutofit fontScale="90000"/>
          </a:bodyPr>
          <a:lstStyle/>
          <a:p>
            <a:r>
              <a:rPr lang="en-NZ" dirty="0" smtClean="0"/>
              <a:t>Why do people celebrate matariki?</a:t>
            </a:r>
            <a:endParaRPr lang="en-NZ" dirty="0"/>
          </a:p>
        </p:txBody>
      </p:sp>
      <p:sp>
        <p:nvSpPr>
          <p:cNvPr id="4" name="Rectangle 3"/>
          <p:cNvSpPr/>
          <p:nvPr/>
        </p:nvSpPr>
        <p:spPr>
          <a:xfrm>
            <a:off x="2286000" y="2967334"/>
            <a:ext cx="5526360" cy="3170099"/>
          </a:xfrm>
          <a:prstGeom prst="rect">
            <a:avLst/>
          </a:prstGeom>
        </p:spPr>
        <p:txBody>
          <a:bodyPr wrap="square">
            <a:spAutoFit/>
          </a:bodyPr>
          <a:lstStyle/>
          <a:p>
            <a:r>
              <a:rPr lang="en-NZ" sz="4000" dirty="0"/>
              <a:t>Matariki means celebrating the unique place in which we live and giving respect to the land we live on.</a:t>
            </a:r>
          </a:p>
        </p:txBody>
      </p:sp>
    </p:spTree>
    <p:extLst>
      <p:ext uri="{BB962C8B-B14F-4D97-AF65-F5344CB8AC3E}">
        <p14:creationId xmlns:p14="http://schemas.microsoft.com/office/powerpoint/2010/main" val="2474451893"/>
      </p:ext>
    </p:extLst>
  </p:cSld>
  <p:clrMapOvr>
    <a:masterClrMapping/>
  </p:clrMapOvr>
  <mc:AlternateContent xmlns:mc="http://schemas.openxmlformats.org/markup-compatibility/2006" xmlns:p14="http://schemas.microsoft.com/office/powerpoint/2010/main">
    <mc:Choice Requires="p14">
      <p:transition spd="slow" p14:dur="1400" advTm="16939">
        <p14:ripple/>
      </p:transition>
    </mc:Choice>
    <mc:Fallback xmlns="">
      <p:transition spd="slow" advTm="16939">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7393" y="404664"/>
            <a:ext cx="6512511" cy="1143000"/>
          </a:xfrm>
        </p:spPr>
        <p:txBody>
          <a:bodyPr>
            <a:normAutofit fontScale="90000"/>
          </a:bodyPr>
          <a:lstStyle/>
          <a:p>
            <a:r>
              <a:rPr lang="en-NZ" dirty="0" smtClean="0"/>
              <a:t>Who made the 7 sisters?</a:t>
            </a:r>
            <a:endParaRPr lang="en-NZ" dirty="0"/>
          </a:p>
        </p:txBody>
      </p:sp>
      <p:sp>
        <p:nvSpPr>
          <p:cNvPr id="4" name="Rectangle 3"/>
          <p:cNvSpPr/>
          <p:nvPr/>
        </p:nvSpPr>
        <p:spPr>
          <a:xfrm>
            <a:off x="3706447" y="1772816"/>
            <a:ext cx="4572000" cy="4524315"/>
          </a:xfrm>
          <a:prstGeom prst="rect">
            <a:avLst/>
          </a:prstGeom>
        </p:spPr>
        <p:txBody>
          <a:bodyPr>
            <a:spAutoFit/>
          </a:bodyPr>
          <a:lstStyle/>
          <a:p>
            <a:r>
              <a:rPr lang="en-NZ" sz="3200" dirty="0"/>
              <a:t>In the </a:t>
            </a:r>
            <a:r>
              <a:rPr lang="en-NZ" sz="3200" dirty="0">
                <a:hlinkClick r:id="rId3" action="ppaction://hlinkfile" tooltip="Māori language"/>
              </a:rPr>
              <a:t>Māori language</a:t>
            </a:r>
            <a:r>
              <a:rPr lang="en-NZ" sz="3200" dirty="0"/>
              <a:t> </a:t>
            </a:r>
            <a:r>
              <a:rPr lang="en-NZ" sz="3200" b="1" dirty="0"/>
              <a:t>Matariki</a:t>
            </a:r>
            <a:r>
              <a:rPr lang="en-NZ" sz="3200" dirty="0"/>
              <a:t> is both the name of the </a:t>
            </a:r>
            <a:r>
              <a:rPr lang="en-NZ" sz="3200" dirty="0">
                <a:hlinkClick r:id="rId4" action="ppaction://hlinkfile" tooltip="Pleiades"/>
              </a:rPr>
              <a:t>Pleiades</a:t>
            </a:r>
            <a:r>
              <a:rPr lang="en-NZ" sz="3200" dirty="0"/>
              <a:t> </a:t>
            </a:r>
            <a:r>
              <a:rPr lang="en-NZ" sz="3200" dirty="0">
                <a:hlinkClick r:id="rId5" action="ppaction://hlinkfile" tooltip="Star cluster"/>
              </a:rPr>
              <a:t>star cluster</a:t>
            </a:r>
            <a:r>
              <a:rPr lang="en-NZ" sz="3200" dirty="0"/>
              <a:t> and also of the season of its </a:t>
            </a:r>
            <a:r>
              <a:rPr lang="en-NZ" sz="3200" dirty="0">
                <a:hlinkClick r:id="rId6" action="ppaction://hlinkfile" tooltip="Heliacal rising"/>
              </a:rPr>
              <a:t>first rising</a:t>
            </a:r>
            <a:r>
              <a:rPr lang="en-NZ" sz="3200" baseline="30000" dirty="0">
                <a:hlinkClick r:id="rId7" action="ppaction://hlinkfile"/>
              </a:rPr>
              <a:t>[1]</a:t>
            </a:r>
            <a:r>
              <a:rPr lang="en-NZ" sz="3200" dirty="0"/>
              <a:t> in late May or early June—taken as the beginning of the new year.</a:t>
            </a:r>
            <a:r>
              <a:rPr lang="en-NZ" sz="3200" baseline="30000" dirty="0">
                <a:hlinkClick r:id="rId8" action="ppaction://hlinkfile"/>
              </a:rPr>
              <a:t>[2</a:t>
            </a:r>
            <a:r>
              <a:rPr lang="en-NZ" sz="3200" baseline="30000" dirty="0" smtClean="0">
                <a:hlinkClick r:id="rId8" action="ppaction://hlinkfile"/>
              </a:rPr>
              <a:t>]</a:t>
            </a:r>
            <a:endParaRPr lang="en-NZ" sz="3200" dirty="0"/>
          </a:p>
        </p:txBody>
      </p:sp>
      <p:pic>
        <p:nvPicPr>
          <p:cNvPr id="5" name="Picture 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95536" y="1956872"/>
            <a:ext cx="2831892" cy="4073684"/>
          </a:xfrm>
          <a:prstGeom prst="rect">
            <a:avLst/>
          </a:prstGeom>
        </p:spPr>
      </p:pic>
    </p:spTree>
    <p:extLst>
      <p:ext uri="{BB962C8B-B14F-4D97-AF65-F5344CB8AC3E}">
        <p14:creationId xmlns:p14="http://schemas.microsoft.com/office/powerpoint/2010/main" val="2731183813"/>
      </p:ext>
    </p:extLst>
  </p:cSld>
  <p:clrMapOvr>
    <a:masterClrMapping/>
  </p:clrMapOvr>
  <mc:AlternateContent xmlns:mc="http://schemas.openxmlformats.org/markup-compatibility/2006" xmlns:p14="http://schemas.microsoft.com/office/powerpoint/2010/main">
    <mc:Choice Requires="p14">
      <p:transition spd="slow" p14:dur="1400" advTm="21596">
        <p14:ripple/>
      </p:transition>
    </mc:Choice>
    <mc:Fallback xmlns="">
      <p:transition spd="slow" advTm="21596">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1124744"/>
            <a:ext cx="6512511" cy="1143000"/>
          </a:xfrm>
        </p:spPr>
        <p:txBody>
          <a:bodyPr>
            <a:normAutofit fontScale="90000"/>
          </a:bodyPr>
          <a:lstStyle/>
          <a:p>
            <a:r>
              <a:rPr lang="en-NZ" dirty="0" smtClean="0"/>
              <a:t>Why do people celebrate matariki?</a:t>
            </a:r>
            <a:endParaRPr lang="en-NZ" dirty="0"/>
          </a:p>
        </p:txBody>
      </p:sp>
      <p:sp>
        <p:nvSpPr>
          <p:cNvPr id="3" name="Content Placeholder 2"/>
          <p:cNvSpPr>
            <a:spLocks noGrp="1"/>
          </p:cNvSpPr>
          <p:nvPr>
            <p:ph idx="1"/>
          </p:nvPr>
        </p:nvSpPr>
        <p:spPr>
          <a:xfrm>
            <a:off x="-2556792" y="3068960"/>
            <a:ext cx="11449272" cy="2620813"/>
          </a:xfrm>
        </p:spPr>
        <p:txBody>
          <a:bodyPr>
            <a:noAutofit/>
          </a:bodyPr>
          <a:lstStyle/>
          <a:p>
            <a:pPr lvl="8"/>
            <a:r>
              <a:rPr lang="en-NZ" sz="3200" dirty="0"/>
              <a:t>Matariki is the Māori name for the star cluster known as the Pleiades. Traditionally for Māori when it appeared just before dawn in late May or early June, it signalled the start of the Māori New </a:t>
            </a:r>
            <a:r>
              <a:rPr lang="en-NZ" sz="3200" dirty="0" smtClean="0"/>
              <a:t>Year</a:t>
            </a:r>
            <a:endParaRPr lang="en-NZ" sz="3200" dirty="0"/>
          </a:p>
        </p:txBody>
      </p:sp>
    </p:spTree>
    <p:extLst>
      <p:ext uri="{BB962C8B-B14F-4D97-AF65-F5344CB8AC3E}">
        <p14:creationId xmlns:p14="http://schemas.microsoft.com/office/powerpoint/2010/main" val="2681227753"/>
      </p:ext>
    </p:extLst>
  </p:cSld>
  <p:clrMapOvr>
    <a:masterClrMapping/>
  </p:clrMapOvr>
  <mc:AlternateContent xmlns:mc="http://schemas.openxmlformats.org/markup-compatibility/2006" xmlns:p14="http://schemas.microsoft.com/office/powerpoint/2010/main">
    <mc:Choice Requires="p14">
      <p:transition spd="slow" p14:dur="1400" advTm="25490">
        <p14:ripple/>
      </p:transition>
    </mc:Choice>
    <mc:Fallback xmlns="">
      <p:transition spd="slow" advTm="2549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96752"/>
            <a:ext cx="6512511" cy="1143000"/>
          </a:xfrm>
        </p:spPr>
        <p:txBody>
          <a:bodyPr>
            <a:normAutofit fontScale="90000"/>
          </a:bodyPr>
          <a:lstStyle/>
          <a:p>
            <a:r>
              <a:rPr lang="en-NZ" dirty="0" smtClean="0"/>
              <a:t>Where does matariki rise?</a:t>
            </a:r>
            <a:br>
              <a:rPr lang="en-NZ" dirty="0" smtClean="0"/>
            </a:br>
            <a:endParaRPr lang="en-NZ" dirty="0"/>
          </a:p>
        </p:txBody>
      </p:sp>
      <p:sp>
        <p:nvSpPr>
          <p:cNvPr id="4" name="Rectangle 3"/>
          <p:cNvSpPr/>
          <p:nvPr/>
        </p:nvSpPr>
        <p:spPr>
          <a:xfrm>
            <a:off x="3964423" y="2826127"/>
            <a:ext cx="5256584" cy="4031873"/>
          </a:xfrm>
          <a:prstGeom prst="rect">
            <a:avLst/>
          </a:prstGeom>
        </p:spPr>
        <p:txBody>
          <a:bodyPr wrap="square">
            <a:spAutoFit/>
          </a:bodyPr>
          <a:lstStyle/>
          <a:p>
            <a:r>
              <a:rPr lang="en-NZ" sz="3200" dirty="0"/>
              <a:t>On 22 June the Matariki star cluster rises into our skies signalling the beginning of a month of celebration and entertainment, which brings a modern take to ancient Māori tradition</a:t>
            </a:r>
            <a:r>
              <a:rPr lang="en-NZ" sz="3200" dirty="0" smtClean="0"/>
              <a:t>.</a:t>
            </a:r>
            <a:endParaRPr lang="en-NZ" sz="32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83" y="2897560"/>
            <a:ext cx="3960440" cy="3960440"/>
          </a:xfrm>
          <a:prstGeom prst="rect">
            <a:avLst/>
          </a:prstGeom>
        </p:spPr>
      </p:pic>
    </p:spTree>
    <p:extLst>
      <p:ext uri="{BB962C8B-B14F-4D97-AF65-F5344CB8AC3E}">
        <p14:creationId xmlns:p14="http://schemas.microsoft.com/office/powerpoint/2010/main" val="545292080"/>
      </p:ext>
    </p:extLst>
  </p:cSld>
  <p:clrMapOvr>
    <a:masterClrMapping/>
  </p:clrMapOvr>
  <mc:AlternateContent xmlns:mc="http://schemas.openxmlformats.org/markup-compatibility/2006" xmlns:p14="http://schemas.microsoft.com/office/powerpoint/2010/main">
    <mc:Choice Requires="p14">
      <p:transition spd="slow" p14:dur="1400" advTm="23328">
        <p14:ripple/>
      </p:transition>
    </mc:Choice>
    <mc:Fallback xmlns="">
      <p:transition spd="slow" advTm="23328">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Custom 2">
      <a:dk1>
        <a:srgbClr val="FFC000"/>
      </a:dk1>
      <a:lt1>
        <a:srgbClr val="00B0F0"/>
      </a:lt1>
      <a:dk2>
        <a:srgbClr val="FF0000"/>
      </a:dk2>
      <a:lt2>
        <a:srgbClr val="FFC000"/>
      </a:lt2>
      <a:accent1>
        <a:srgbClr val="00B0F0"/>
      </a:accent1>
      <a:accent2>
        <a:srgbClr val="FF0000"/>
      </a:accent2>
      <a:accent3>
        <a:srgbClr val="FFC000"/>
      </a:accent3>
      <a:accent4>
        <a:srgbClr val="00B0F0"/>
      </a:accent4>
      <a:accent5>
        <a:srgbClr val="FF0000"/>
      </a:accent5>
      <a:accent6>
        <a:srgbClr val="FFC000"/>
      </a:accent6>
      <a:hlink>
        <a:srgbClr val="00B0F0"/>
      </a:hlink>
      <a:folHlink>
        <a:srgbClr val="FF0000"/>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309</TotalTime>
  <Words>335</Words>
  <Application>Microsoft Office PowerPoint</Application>
  <PresentationFormat>On-screen Show (4:3)</PresentationFormat>
  <Paragraphs>46</Paragraphs>
  <Slides>11</Slides>
  <Notes>11</Notes>
  <HiddenSlides>0</HiddenSlides>
  <MMClips>1</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NewsPrint</vt:lpstr>
      <vt:lpstr>Matariki</vt:lpstr>
      <vt:lpstr>PowerPoint Presentation</vt:lpstr>
      <vt:lpstr>What month does matariki start?</vt:lpstr>
      <vt:lpstr>What  are the names of the 7 sisters?</vt:lpstr>
      <vt:lpstr>What are some interesting facts about matariki?</vt:lpstr>
      <vt:lpstr>Why do people celebrate matariki?</vt:lpstr>
      <vt:lpstr>Who made the 7 sisters?</vt:lpstr>
      <vt:lpstr>Why do people celebrate matariki?</vt:lpstr>
      <vt:lpstr>Where does matariki rise? </vt:lpstr>
      <vt:lpstr>How did matariki start?</vt:lpstr>
      <vt:lpstr>What is matarki?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Matariki</dc:title>
  <dc:creator>PNSE23</dc:creator>
  <cp:lastModifiedBy>R156</cp:lastModifiedBy>
  <cp:revision>25</cp:revision>
  <dcterms:created xsi:type="dcterms:W3CDTF">2013-06-04T19:43:45Z</dcterms:created>
  <dcterms:modified xsi:type="dcterms:W3CDTF">2013-06-16T22:42:15Z</dcterms:modified>
</cp:coreProperties>
</file>